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5556" autoAdjust="0"/>
  </p:normalViewPr>
  <p:slideViewPr>
    <p:cSldViewPr snapToGrid="0">
      <p:cViewPr varScale="1">
        <p:scale>
          <a:sx n="109" d="100"/>
          <a:sy n="109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d03672eca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29d03672ec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1" name="Google Shape;281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Работоспособность новой сети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Курочкин Виктор Владимирович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ООО “КСК-ИТ”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vv.kurochkin@kscgroup.ru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122125" y="1954346"/>
            <a:ext cx="12191400" cy="2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Тема: Масштабирование сети ЦОД с использованием VxLAN </a:t>
            </a:r>
            <a:r>
              <a:rPr lang="en-U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EVPN </a:t>
            </a: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Фабрики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Курочкин Виктор Владимирович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ООО “КСК-ИТ”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2566876" y="186727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2969800" y="2021175"/>
            <a:ext cx="6912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Получение коммерческой выгоды от сдачи в аренду мощностей ЦОД</a:t>
            </a:r>
            <a:endParaRPr sz="160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3121075" y="3444138"/>
            <a:ext cx="66381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Масштабировать существующую сеть ЦОД</a:t>
            </a:r>
            <a:endParaRPr sz="160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2340804" y="5002105"/>
            <a:ext cx="7542000" cy="1326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3244520" y="5311102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Построение отказоустойчивой</a:t>
            </a:r>
            <a:r>
              <a:rPr lang="en-US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Overlay EVPN VxLAN Фабрики на базе Underlay сети с использованием OSPF IPv4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2566876" y="515721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было изначально</a:t>
            </a:r>
            <a:endParaRPr sz="4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3117550" y="1516000"/>
            <a:ext cx="6630300" cy="8421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3770582" y="169791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Здание ЦОД TIER 3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3117550" y="2489350"/>
            <a:ext cx="6630300" cy="8421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3117550" y="3462700"/>
            <a:ext cx="6630300" cy="8421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3117550" y="4436075"/>
            <a:ext cx="66303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3817107" y="2570266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Машинный зал на 12 стоек + коммутационный зал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3724075" y="3551150"/>
            <a:ext cx="6484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Сеть интерпрайз с трех уровневой моделью Cisco без резервирования развернутая в ЦОД 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3770582" y="456987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Уровень знаний HCIP Datacom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4" name="Google Shape;224;p25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719675" y="348770"/>
            <a:ext cx="1075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4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3117550" y="1516000"/>
            <a:ext cx="6599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3745982" y="164979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Строительство второго машинного зала на 30 стоек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3117550" y="2489350"/>
            <a:ext cx="6599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3117550" y="3462707"/>
            <a:ext cx="6599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3745982" y="257037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Повышение отказоустойчивости существующей сети</a:t>
            </a: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3745982" y="3492945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Построение VxLAN фабрики для нового маш-зала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1" name="Google Shape;241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существующей сети 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05850"/>
            <a:ext cx="8229600" cy="55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/>
        </p:nvSpPr>
        <p:spPr>
          <a:xfrm>
            <a:off x="4680525" y="1139600"/>
            <a:ext cx="7397400" cy="21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Данная сеть не является отказоустойчивой: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36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9"/>
              <a:buFont typeface="Calibri"/>
              <a:buAutoNum type="arabicParenR"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 резервирования уровня Ядра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36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9"/>
              <a:buFont typeface="Calibri"/>
              <a:buAutoNum type="arabicParenR"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 резервирования уровня агрегации для пользователей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363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9"/>
              <a:buFont typeface="Calibri"/>
              <a:buAutoNum type="arabicParenR"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 резервирования уровня агрегации серверной фермы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Запланированное масштабирование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1197972"/>
            <a:ext cx="12192001" cy="555827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613787" y="1314674"/>
            <a:ext cx="5993100" cy="24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План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развития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сети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ЦОД 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Дублирование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уровня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Ядра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Дублирование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уровня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Агрегации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серверов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Дублирование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уровня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Агрегации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пользователей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Строительство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нового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машинного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зала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Выделение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отдельного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маршрутизатора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филиалы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Построение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отказоустойчивой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VxLAN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EVPN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фабрики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Заключение - реализация проекта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29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/>
        </p:nvSpPr>
        <p:spPr>
          <a:xfrm>
            <a:off x="150" y="1383800"/>
            <a:ext cx="12321900" cy="5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масштабирования данной сети была реализована схема CLOS с использованием OSPF IPv4 в качестве Underlay и технология EVPN VxLAN с cигнальным протоколом BGP  в качестве Overlay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Дублированы уровни агрегации и ядра, выделен отдельный маршрутизатор для подключения филиалов.</a:t>
            </a: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На уровне Spine используются свитчи с 36-ю портами по 100 Гб/с </a:t>
            </a:r>
            <a:r>
              <a:rPr lang="en-US" sz="2000">
                <a:solidFill>
                  <a:schemeClr val="dk1"/>
                </a:solidFill>
                <a:highlight>
                  <a:srgbClr val="FAFAFA"/>
                </a:highlight>
                <a:latin typeface="Avenir"/>
                <a:ea typeface="Avenir"/>
                <a:cs typeface="Avenir"/>
                <a:sym typeface="Avenir"/>
              </a:rPr>
              <a:t>Cisco Nexus N9K-C9236C</a:t>
            </a:r>
            <a:endParaRPr sz="2000">
              <a:solidFill>
                <a:schemeClr val="dk1"/>
              </a:solidFill>
              <a:highlight>
                <a:srgbClr val="FAFAFA"/>
              </a:highlight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На уровне Leaf используются свитчи с 48-ю портами по 10гб/с и 6-ю портами по 100Гб/с </a:t>
            </a:r>
            <a:r>
              <a:rPr lang="en-US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MES5400-48 Eltex</a:t>
            </a:r>
            <a:endParaRPr sz="20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Для отказоустойчивого подключения максимально загруженных 30-ти стоек по 10 физических серверов требуется 14 коммутаторов уровня Leaf собранных в стеки по 2шт на на 4 стойки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Для связи с внешними сетями реализовано подключение коммутаторам Ядра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Маршрутизация во внешние сети реализована через вброс маршрутов Type 5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Каждый физический сервер подключен двумя линками к стекированной паре коммутаторов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Реализована повышенная отказоустойчивость с применением Mlag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Особо критически важные сервера подключены к разным Leaf коммутаторам с использованием MLag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Трафик VxLAN фабрики маршрутизируется в отдельном VRF 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Трафик Enterprise сети маршрутизируется в отдельном VRF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6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Office PowerPoint</Application>
  <PresentationFormat>Широкоэкранный</PresentationFormat>
  <Paragraphs>71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Noto Sans Symbols</vt:lpstr>
      <vt:lpstr>Avenir</vt:lpstr>
      <vt:lpstr>Roboto</vt:lpstr>
      <vt:lpstr>Times New Roman</vt:lpstr>
      <vt:lpstr>Arial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Hazard</cp:lastModifiedBy>
  <cp:revision>1</cp:revision>
  <dcterms:modified xsi:type="dcterms:W3CDTF">2023-12-04T09:33:52Z</dcterms:modified>
</cp:coreProperties>
</file>